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0" r:id="rId4"/>
    <p:sldId id="261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30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408" y="-126"/>
      </p:cViewPr>
      <p:guideLst>
        <p:guide orient="horz" pos="3156"/>
        <p:guide pos="216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88417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0C7BA23-E119-4212-AE49-536F17CFAAF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AB337C1-5C5C-47D6-BDDD-471A54E35C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9464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337C1-5C5C-47D6-BDDD-471A54E35C2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8717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337C1-5C5C-47D6-BDDD-471A54E35C2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1410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337C1-5C5C-47D6-BDDD-471A54E35C2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9074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337C1-5C5C-47D6-BDDD-471A54E35C2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0788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337C1-5C5C-47D6-BDDD-471A54E35C27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991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Согласно ст. 48 Федерального закона от 29.12.2012 № 273-ФЗ «Об образовании в Российской Федерации» (далее – Закон № 273-ФЗ) педагогические работники обязаны осуществлять свою деятельность на высоком профессиональном уровне, обеспечивать в полном объеме реализацию преподаваемых учебного предмета, курса, дисциплины (модуля) в соответствии с утвержденной рабочей программой. </a:t>
            </a:r>
          </a:p>
          <a:p>
            <a:r>
              <a:rPr lang="ru-RU" dirty="0" smtClean="0"/>
              <a:t>Рабочая программа является составной частью комплекса основных характеристик образовательной программы (ст. 2. п.9 Закона № 273-ФЗ)и структурной единицей учебно-методической документации примерной основной образовательной программы (ст. 2. п.10 Закона № 273-ФЗ).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337C1-5C5C-47D6-BDDD-471A54E35C2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0575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155"/>
            <a:r>
              <a:rPr lang="ru-RU" dirty="0" smtClean="0"/>
              <a:t>В соответствии с частью 5 и 7 ст. 12«Закона об образовании в Российской Федерации», разработка и утверждение образовательных программ (в </a:t>
            </a:r>
            <a:r>
              <a:rPr lang="ru-RU" dirty="0" err="1" smtClean="0"/>
              <a:t>т.ч</a:t>
            </a:r>
            <a:r>
              <a:rPr lang="ru-RU" dirty="0" smtClean="0"/>
              <a:t>. и рабочих) относится к компетенции образовательной организации. Решение о разработке рабочих программ принимается коллегиально на Педагогическом совете ДОО.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337C1-5C5C-47D6-BDDD-471A54E35C2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315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337C1-5C5C-47D6-BDDD-471A54E35C2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986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337C1-5C5C-47D6-BDDD-471A54E35C2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0744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337C1-5C5C-47D6-BDDD-471A54E35C2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9966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337C1-5C5C-47D6-BDDD-471A54E35C2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9315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337C1-5C5C-47D6-BDDD-471A54E35C2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8181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337C1-5C5C-47D6-BDDD-471A54E35C2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3960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BC6-4EB1-4689-8C90-79AA0CA25826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4610F5-0468-4507-ADB1-7455A7BE2E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BC6-4EB1-4689-8C90-79AA0CA25826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10F5-0468-4507-ADB1-7455A7BE2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4610F5-0468-4507-ADB1-7455A7BE2E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BC6-4EB1-4689-8C90-79AA0CA25826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BC6-4EB1-4689-8C90-79AA0CA25826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4610F5-0468-4507-ADB1-7455A7BE2E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BC6-4EB1-4689-8C90-79AA0CA25826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4610F5-0468-4507-ADB1-7455A7BE2E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110BC6-4EB1-4689-8C90-79AA0CA25826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10F5-0468-4507-ADB1-7455A7BE2E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BC6-4EB1-4689-8C90-79AA0CA25826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4610F5-0468-4507-ADB1-7455A7BE2E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BC6-4EB1-4689-8C90-79AA0CA25826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F4610F5-0468-4507-ADB1-7455A7BE2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BC6-4EB1-4689-8C90-79AA0CA25826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610F5-0468-4507-ADB1-7455A7BE2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4610F5-0468-4507-ADB1-7455A7BE2E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BC6-4EB1-4689-8C90-79AA0CA25826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F4610F5-0468-4507-ADB1-7455A7BE2E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110BC6-4EB1-4689-8C90-79AA0CA25826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110BC6-4EB1-4689-8C90-79AA0CA25826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4610F5-0468-4507-ADB1-7455A7BE2E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18722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Рабочие программы </a:t>
            </a:r>
            <a:r>
              <a:rPr lang="ru-RU" sz="3200" b="1" dirty="0"/>
              <a:t>педагогов образовательных организаций, реализующих образовательные программы дошкольного образования </a:t>
            </a:r>
            <a:endParaRPr lang="ru-RU" sz="3200" dirty="0"/>
          </a:p>
        </p:txBody>
      </p:sp>
      <p:pic>
        <p:nvPicPr>
          <p:cNvPr id="40962" name="Picture 2" descr="http://www.eparhia-ufa.ru/sites/default/files/0_6d36e_c9baff3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321024"/>
            <a:ext cx="4802349" cy="4106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85264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936104"/>
          </a:xfrm>
        </p:spPr>
        <p:txBody>
          <a:bodyPr>
            <a:normAutofit/>
          </a:bodyPr>
          <a:lstStyle/>
          <a:p>
            <a:r>
              <a:rPr lang="ru-RU" sz="2400" b="1" i="1" dirty="0"/>
              <a:t>Обеспеченность методическими материалами и средствами обучения и воспитания</a:t>
            </a:r>
            <a:r>
              <a:rPr lang="ru-RU" sz="2400" b="1" i="1" dirty="0" smtClean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перечень </a:t>
            </a:r>
            <a:r>
              <a:rPr lang="ru-RU" dirty="0"/>
              <a:t>необходимых для </a:t>
            </a:r>
            <a:r>
              <a:rPr lang="ru-RU" dirty="0" smtClean="0"/>
              <a:t>осуществления образовательного </a:t>
            </a:r>
            <a:r>
              <a:rPr lang="ru-RU" dirty="0"/>
              <a:t>процесса технологий, методических пособий, дидактических материалов (наглядно-иллюстративные материалы, альбомы, рабочие тетради, раздаточные материалы и т.д.).</a:t>
            </a:r>
          </a:p>
          <a:p>
            <a:r>
              <a:rPr lang="ru-RU" dirty="0"/>
              <a:t>Для оформления раздела можно составить таблицы, </a:t>
            </a:r>
            <a:r>
              <a:rPr lang="ru-RU" dirty="0" smtClean="0"/>
              <a:t>которые будут </a:t>
            </a:r>
            <a:r>
              <a:rPr lang="ru-RU" dirty="0"/>
              <a:t>содержать перечень необходимых для осуществления образовательного процесса программ (основных и дополнительных), технологий, методических пособий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37252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sz="3600" b="1" i="1" dirty="0"/>
              <a:t>Организация режима пребывания детей в группе</a:t>
            </a:r>
            <a:r>
              <a:rPr lang="ru-RU" sz="3600" b="1" i="1" dirty="0" smtClean="0"/>
              <a:t>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режим </a:t>
            </a:r>
            <a:r>
              <a:rPr lang="ru-RU" dirty="0"/>
              <a:t>дня на холодный и теплый периоды года;</a:t>
            </a:r>
          </a:p>
          <a:p>
            <a:pPr lvl="0"/>
            <a:r>
              <a:rPr lang="ru-RU" dirty="0"/>
              <a:t>расписание непрерывной непосредственно образовательной деятельности </a:t>
            </a:r>
            <a:r>
              <a:rPr lang="ru-RU" dirty="0" smtClean="0"/>
              <a:t>(НОД</a:t>
            </a:r>
            <a:r>
              <a:rPr lang="ru-RU" dirty="0"/>
              <a:t>) на неделю;</a:t>
            </a:r>
          </a:p>
          <a:p>
            <a:pPr lvl="0"/>
            <a:r>
              <a:rPr lang="ru-RU" dirty="0"/>
              <a:t>циклограмма образовательной деятельности вне </a:t>
            </a:r>
            <a:r>
              <a:rPr lang="ru-RU" dirty="0" smtClean="0"/>
              <a:t>НОД </a:t>
            </a:r>
            <a:r>
              <a:rPr lang="ru-RU" dirty="0"/>
              <a:t>на неделю;</a:t>
            </a:r>
          </a:p>
          <a:p>
            <a:pPr lvl="0"/>
            <a:r>
              <a:rPr lang="ru-RU" dirty="0"/>
              <a:t>иные характеристики режима </a:t>
            </a:r>
            <a:r>
              <a:rPr lang="ru-RU" dirty="0" smtClean="0"/>
              <a:t>пребывания детей в </a:t>
            </a:r>
            <a:r>
              <a:rPr lang="ru-RU" dirty="0"/>
              <a:t>группе, важные для авторов программы (например, режим двигательной активности, план профилактической оздоровительной работы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67526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/>
              <a:t>Особенности традиционных событий, праздников, мероприятий: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620000" cy="4339952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план </a:t>
            </a:r>
            <a:r>
              <a:rPr lang="ru-RU" dirty="0"/>
              <a:t>традиционных событий, праздников, мероприятий.</a:t>
            </a:r>
          </a:p>
          <a:p>
            <a:pPr marL="114300" indent="0">
              <a:buNone/>
            </a:pPr>
            <a:endParaRPr lang="ru-RU" b="1" i="1" dirty="0" smtClean="0"/>
          </a:p>
          <a:p>
            <a:pPr marL="114300" indent="0">
              <a:buNone/>
            </a:pPr>
            <a:endParaRPr lang="ru-RU" b="1" i="1" dirty="0"/>
          </a:p>
          <a:p>
            <a:pPr marL="114300" indent="0">
              <a:buNone/>
            </a:pPr>
            <a:endParaRPr lang="ru-RU" b="1" i="1" dirty="0" smtClean="0"/>
          </a:p>
          <a:p>
            <a:pPr marL="114300" indent="0">
              <a:buNone/>
            </a:pPr>
            <a:r>
              <a:rPr lang="ru-RU" b="1" i="1" dirty="0" smtClean="0"/>
              <a:t>Особенности </a:t>
            </a:r>
            <a:r>
              <a:rPr lang="ru-RU" b="1" i="1" dirty="0"/>
              <a:t>организации развивающей предметно-пространственной среды</a:t>
            </a:r>
            <a:r>
              <a:rPr lang="ru-RU" dirty="0"/>
              <a:t> могут быть раскрыты через примерный перечень зон (уголков, центров) и описание специфики их оснащения.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7381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Титульный лист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970812639"/>
              </p:ext>
            </p:extLst>
          </p:nvPr>
        </p:nvGraphicFramePr>
        <p:xfrm>
          <a:off x="539552" y="1700808"/>
          <a:ext cx="7344816" cy="1419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024"/>
                <a:gridCol w="3672792"/>
              </a:tblGrid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ПРОВЕРЕНО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старшим воспитателем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______________</a:t>
                      </a:r>
                      <a:r>
                        <a:rPr lang="ru-RU" sz="1400" baseline="0" dirty="0" smtClean="0">
                          <a:effectLst/>
                        </a:rPr>
                        <a:t> С.М. Полехиной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 </a:t>
                      </a:r>
                      <a:r>
                        <a:rPr lang="ru-RU" sz="1400" dirty="0" smtClean="0">
                          <a:effectLst/>
                        </a:rPr>
                        <a:t>________________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ПРИНЯТО </a:t>
                      </a:r>
                      <a:endParaRPr lang="ru-RU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протокол педагогического совета</a:t>
                      </a:r>
                      <a:endParaRPr lang="ru-RU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от ________________ № _________</a:t>
                      </a:r>
                      <a:endParaRPr lang="ru-RU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 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12728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64807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1916832"/>
            <a:ext cx="36004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>
                <a:solidFill>
                  <a:srgbClr val="00B050"/>
                </a:solidFill>
              </a:rPr>
              <a:t>Путь в тысячу миль начинается с первого шага.</a:t>
            </a: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14338" name="Picture 2" descr="http://static.klasnaocinka.com.ua/uploads/editor/7308/469147/sitepage_27/images/images_9_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772816"/>
            <a:ext cx="4986212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5205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Рабочая программа педагогов образовательных организаций </a:t>
            </a:r>
            <a:r>
              <a:rPr lang="ru-RU" sz="3200" dirty="0" smtClean="0"/>
              <a:t>разрабатывается в соответствии с: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712968" cy="518457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Законом </a:t>
            </a:r>
            <a:r>
              <a:rPr lang="ru-RU" dirty="0"/>
              <a:t>РФ «Об образовании в Российской Федерации» от 29.12.2012 № 273-ФЗ;</a:t>
            </a:r>
          </a:p>
          <a:p>
            <a:pPr lvl="0"/>
            <a:r>
              <a:rPr lang="ru-RU" dirty="0"/>
              <a:t>Приказом Министерства образования и науки РФ от 17.10.2013 № 1155 «Об утверждении федерального государственного образовательного стандарта дошкольного образования»;</a:t>
            </a:r>
          </a:p>
          <a:p>
            <a:pPr lvl="0"/>
            <a:r>
              <a:rPr lang="ru-RU" dirty="0"/>
              <a:t>Приказом Министерства образования и науки РФ от 30.08.2013№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</a:t>
            </a:r>
          </a:p>
          <a:p>
            <a:pPr lvl="0"/>
            <a:r>
              <a:rPr lang="ru-RU" dirty="0"/>
              <a:t>Основной образовательной программой дошкольного образования (адаптированной образовательной программой дошкольного образования), разработанной и утвержденной образовательной организацией с учётом примерной основной общеобразовательной программы дошкольного образования;</a:t>
            </a:r>
          </a:p>
          <a:p>
            <a:pPr lvl="0"/>
            <a:r>
              <a:rPr lang="ru-RU" dirty="0"/>
              <a:t>Постановлением Федеральной службы по надзору в сфере защиты прав потребителей и благополучия человека от 15.05.2013 № 26 «Об утверждении СанПиН 2.4.1.3049 – 13 «</a:t>
            </a:r>
            <a:r>
              <a:rPr lang="ru-RU" dirty="0" err="1"/>
              <a:t>Санитарно</a:t>
            </a:r>
            <a:r>
              <a:rPr lang="ru-RU" dirty="0"/>
              <a:t> эпидемиологическими требованиями к устройству, содержанию и организации режима работы дошкольных образовательных организаций»;</a:t>
            </a:r>
          </a:p>
          <a:p>
            <a:pPr lvl="0"/>
            <a:r>
              <a:rPr lang="ru-RU" dirty="0"/>
              <a:t>Уставом ДОО.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353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924800" cy="1052736"/>
          </a:xfrm>
        </p:spPr>
        <p:txBody>
          <a:bodyPr/>
          <a:lstStyle/>
          <a:p>
            <a:r>
              <a:rPr lang="ru-RU" dirty="0"/>
              <a:t>Положение о рабочей программе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Положение </a:t>
            </a:r>
            <a:r>
              <a:rPr lang="ru-RU" dirty="0"/>
              <a:t>утверждается приказом руководителя образовательной организации.</a:t>
            </a:r>
          </a:p>
          <a:p>
            <a:r>
              <a:rPr lang="ru-RU" dirty="0" smtClean="0"/>
              <a:t>В Положении о рабочей программе целесообразно выделить следующие </a:t>
            </a:r>
            <a:r>
              <a:rPr lang="ru-RU" dirty="0"/>
              <a:t>компоненты:</a:t>
            </a:r>
          </a:p>
          <a:p>
            <a:pPr lvl="0"/>
            <a:r>
              <a:rPr lang="ru-RU" dirty="0"/>
              <a:t>Общие положения.</a:t>
            </a:r>
          </a:p>
          <a:p>
            <a:pPr lvl="0"/>
            <a:r>
              <a:rPr lang="ru-RU" dirty="0"/>
              <a:t>Цели и задачи рабочей программы.</a:t>
            </a:r>
          </a:p>
          <a:p>
            <a:pPr lvl="0"/>
            <a:r>
              <a:rPr lang="ru-RU" dirty="0"/>
              <a:t>Функциональное назначение рабочей программы.</a:t>
            </a:r>
          </a:p>
          <a:p>
            <a:pPr lvl="0"/>
            <a:r>
              <a:rPr lang="ru-RU" dirty="0"/>
              <a:t>Структура рабочей программы.</a:t>
            </a:r>
          </a:p>
          <a:p>
            <a:pPr lvl="0"/>
            <a:r>
              <a:rPr lang="ru-RU" dirty="0"/>
              <a:t>Требования к содержанию и оформлению рабочей программы.</a:t>
            </a:r>
          </a:p>
          <a:p>
            <a:pPr lvl="0"/>
            <a:r>
              <a:rPr lang="ru-RU" dirty="0"/>
              <a:t>Рассмотрение и </a:t>
            </a:r>
            <a:r>
              <a:rPr lang="ru-RU" dirty="0" smtClean="0"/>
              <a:t>утверждение рабочей </a:t>
            </a:r>
            <a:r>
              <a:rPr lang="ru-RU" dirty="0"/>
              <a:t>программы.</a:t>
            </a:r>
          </a:p>
          <a:p>
            <a:pPr lvl="0"/>
            <a:r>
              <a:rPr lang="ru-RU" dirty="0"/>
              <a:t>Внесение изменений и дополнений в рабочую программу.</a:t>
            </a:r>
          </a:p>
          <a:p>
            <a:pPr lvl="0"/>
            <a:r>
              <a:rPr lang="ru-RU" dirty="0"/>
              <a:t>Формы контроля.</a:t>
            </a:r>
          </a:p>
          <a:p>
            <a:pPr lvl="0"/>
            <a:r>
              <a:rPr lang="ru-RU" dirty="0" smtClean="0"/>
              <a:t>Хранение рабочих </a:t>
            </a:r>
            <a:r>
              <a:rPr lang="ru-RU" dirty="0"/>
              <a:t>программ.</a:t>
            </a:r>
          </a:p>
          <a:p>
            <a:r>
              <a:rPr lang="ru-RU" dirty="0"/>
              <a:t>Образовательная организация самостоятельно устанавливает и отражает в </a:t>
            </a:r>
            <a:r>
              <a:rPr lang="ru-RU" dirty="0" smtClean="0"/>
              <a:t>Положении сроки действия рабочей </a:t>
            </a:r>
            <a:r>
              <a:rPr lang="ru-RU" dirty="0"/>
              <a:t>программы согласно этапам реализации (возрастными группами)основной образовательной программы (адаптированной образовательной программы) дошкольного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0016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Рекомендуемая структура рабочей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i="1" dirty="0" smtClean="0"/>
              <a:t>Титульный </a:t>
            </a:r>
            <a:r>
              <a:rPr lang="ru-RU" b="1" i="1" dirty="0"/>
              <a:t>лист</a:t>
            </a:r>
            <a:r>
              <a:rPr lang="ru-RU" dirty="0"/>
              <a:t> </a:t>
            </a:r>
            <a:endParaRPr lang="ru-RU" dirty="0" smtClean="0"/>
          </a:p>
          <a:p>
            <a:pPr lvl="0"/>
            <a:r>
              <a:rPr lang="ru-RU" b="1" i="1" dirty="0" smtClean="0"/>
              <a:t>Целевой раздел = </a:t>
            </a:r>
            <a:r>
              <a:rPr lang="ru-RU" b="1" i="1" dirty="0" smtClean="0">
                <a:solidFill>
                  <a:srgbClr val="FF0000"/>
                </a:solidFill>
              </a:rPr>
              <a:t>Пояснительная записка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(пояснительная записка, планируемые результаты освоения воспитанниками образовательной программы).</a:t>
            </a:r>
          </a:p>
          <a:p>
            <a:pPr lvl="0"/>
            <a:r>
              <a:rPr lang="ru-RU" b="1" i="1" dirty="0"/>
              <a:t>Содержательный </a:t>
            </a:r>
            <a:r>
              <a:rPr lang="ru-RU" b="1" i="1" dirty="0" smtClean="0"/>
              <a:t>раздел = </a:t>
            </a:r>
            <a:r>
              <a:rPr lang="ru-RU" b="1" i="1" dirty="0" smtClean="0">
                <a:solidFill>
                  <a:srgbClr val="FF0000"/>
                </a:solidFill>
              </a:rPr>
              <a:t>Содержание (проектирование) образовательного процесса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(описание образовательной деятельности в соответствии с направлениями развития ребенка, представленными в пяти образовательных областях; описание вариативных форм, способов, методов и средств реализации рабочей программы с учетом возрастных и индивидуальных особенностей воспитанников, специфики их образовательных потребностей и интересов и т.д.).</a:t>
            </a:r>
          </a:p>
          <a:p>
            <a:pPr lvl="0"/>
            <a:r>
              <a:rPr lang="ru-RU" b="1" i="1" dirty="0"/>
              <a:t>Организационный </a:t>
            </a:r>
            <a:r>
              <a:rPr lang="ru-RU" b="1" i="1" dirty="0" smtClean="0"/>
              <a:t>раздел </a:t>
            </a:r>
            <a:r>
              <a:rPr lang="ru-RU" dirty="0" smtClean="0"/>
              <a:t>= </a:t>
            </a:r>
            <a:r>
              <a:rPr lang="ru-RU" b="1" dirty="0" smtClean="0">
                <a:solidFill>
                  <a:srgbClr val="FF0000"/>
                </a:solidFill>
              </a:rPr>
              <a:t>Организация образовательного процесса </a:t>
            </a:r>
            <a:r>
              <a:rPr lang="ru-RU" dirty="0" smtClean="0"/>
              <a:t>(условия </a:t>
            </a:r>
            <a:r>
              <a:rPr lang="ru-RU" dirty="0"/>
              <a:t>реализации рабочей программы).</a:t>
            </a:r>
          </a:p>
          <a:p>
            <a:pPr lvl="0"/>
            <a:r>
              <a:rPr lang="ru-RU" b="1" i="1" dirty="0"/>
              <a:t>Приложения </a:t>
            </a:r>
            <a:r>
              <a:rPr lang="ru-RU" dirty="0"/>
              <a:t>(инструментарий определения эффективности освоения содержания программы, </a:t>
            </a:r>
            <a:r>
              <a:rPr lang="ru-RU" dirty="0" smtClean="0"/>
              <a:t>конспекты </a:t>
            </a:r>
            <a:r>
              <a:rPr lang="ru-RU" dirty="0"/>
              <a:t>непрерывной непосредственно образовательной деятельности, сценарии досугов, праздников и др.).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8984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7"/>
            <a:ext cx="7924800" cy="1143000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Пояснительная записка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640960" cy="54006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Согласно </a:t>
            </a:r>
            <a:r>
              <a:rPr lang="ru-RU" dirty="0"/>
              <a:t>п.2.11.1. ФГОС ДО целевой раздел включает в себя пояснительную записку и планируемые результаты освоения программы.</a:t>
            </a:r>
          </a:p>
          <a:p>
            <a:r>
              <a:rPr lang="ru-RU" b="1" i="1" dirty="0"/>
              <a:t>Пояснительная записка </a:t>
            </a:r>
            <a:r>
              <a:rPr lang="ru-RU" dirty="0"/>
              <a:t>раскрывает:</a:t>
            </a:r>
          </a:p>
          <a:p>
            <a:pPr lvl="0"/>
            <a:r>
              <a:rPr lang="ru-RU" dirty="0"/>
              <a:t>направленность группы (общеразвивающая, комбинированная</a:t>
            </a:r>
            <a:r>
              <a:rPr lang="ru-RU" dirty="0" smtClean="0"/>
              <a:t>, компенсирующая</a:t>
            </a:r>
            <a:r>
              <a:rPr lang="ru-RU" dirty="0"/>
              <a:t>, оздоровительная, присмотра и ухода, кратковременного пребывания</a:t>
            </a:r>
            <a:r>
              <a:rPr lang="ru-RU" dirty="0" smtClean="0"/>
              <a:t>);</a:t>
            </a:r>
            <a:endParaRPr lang="ru-RU" dirty="0"/>
          </a:p>
          <a:p>
            <a:pPr lvl="0"/>
            <a:r>
              <a:rPr lang="ru-RU" dirty="0"/>
              <a:t>наименование </a:t>
            </a:r>
            <a:r>
              <a:rPr lang="ru-RU" dirty="0" smtClean="0"/>
              <a:t>основной образовательной, вариативной </a:t>
            </a:r>
            <a:r>
              <a:rPr lang="ru-RU" dirty="0"/>
              <a:t>и парциальных программ, с учетом которых разработана </a:t>
            </a:r>
            <a:r>
              <a:rPr lang="ru-RU" dirty="0" smtClean="0"/>
              <a:t>рабочая программа;</a:t>
            </a:r>
            <a:endParaRPr lang="ru-RU" dirty="0"/>
          </a:p>
          <a:p>
            <a:pPr lvl="0"/>
            <a:r>
              <a:rPr lang="ru-RU" dirty="0"/>
              <a:t>цель, задачи реализации рабочей программы (конкретизация целей основной образовательной программы (адаптированной образовательной программы) ДОО в соответствии со спецификой группы (для воспитателей) </a:t>
            </a:r>
            <a:r>
              <a:rPr lang="ru-RU" dirty="0" smtClean="0"/>
              <a:t>должны </a:t>
            </a:r>
            <a:r>
              <a:rPr lang="ru-RU" dirty="0"/>
              <a:t>быть указаны как для обязательной части программы, так и для части, формируемой участниками образовательных отношений;</a:t>
            </a:r>
          </a:p>
          <a:p>
            <a:pPr lvl="0"/>
            <a:r>
              <a:rPr lang="ru-RU" dirty="0"/>
              <a:t>принципы и подходы к формированию рабочей программы (этом подразделе возможна ссылка на основную образовательную программу дошкольного образования, например</a:t>
            </a:r>
            <a:r>
              <a:rPr lang="ru-RU" dirty="0" smtClean="0"/>
              <a:t>: «</a:t>
            </a:r>
            <a:r>
              <a:rPr lang="ru-RU" dirty="0"/>
              <a:t>Принципы и подходы к формированию рабочей программы полностью соответствуют заявленным в основной образовательной программе дошкольного образования»);</a:t>
            </a:r>
          </a:p>
          <a:p>
            <a:pPr lvl="0"/>
            <a:r>
              <a:rPr lang="ru-RU" dirty="0"/>
              <a:t>значимые для разработки и реализации рабочей программы характеристики, в том числе характеристики особенностей развития детей группы:</a:t>
            </a:r>
          </a:p>
          <a:p>
            <a:pPr lvl="3"/>
            <a:r>
              <a:rPr lang="ru-RU" dirty="0" smtClean="0"/>
              <a:t>Краткое описание </a:t>
            </a:r>
            <a:r>
              <a:rPr lang="ru-RU" dirty="0"/>
              <a:t>контингента воспитанников с учетом возраста, состояния здоровья и других необходимых показателей (по желанию разработчиков программы здесь могут быть представлены характеристики темперамента, типа нервной системы, особенностей развития дошкольников на основе результатов проведенных диагностических исследований, информация о детях, имеющих ярко выраженные способности (ранняя одаренность</a:t>
            </a:r>
            <a:r>
              <a:rPr lang="ru-RU" dirty="0" smtClean="0"/>
              <a:t>);</a:t>
            </a:r>
            <a:endParaRPr lang="ru-RU" dirty="0"/>
          </a:p>
          <a:p>
            <a:pPr lvl="3"/>
            <a:r>
              <a:rPr lang="ru-RU" dirty="0"/>
              <a:t>особенности семей воспитанников (информация, необходимая для организации психолого-педагогического сопровождения семей и вовлечения их непосредственно в образовательную </a:t>
            </a:r>
            <a:r>
              <a:rPr lang="ru-RU" dirty="0" smtClean="0"/>
              <a:t>деятельность).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4658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7"/>
            <a:ext cx="7924800" cy="1143000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Пояснительная записка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12968" cy="4752528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Планируемые </a:t>
            </a:r>
            <a:r>
              <a:rPr lang="ru-RU" b="1" i="1" dirty="0"/>
              <a:t>результаты освоения </a:t>
            </a:r>
            <a:r>
              <a:rPr lang="ru-RU" b="1" i="1" dirty="0" smtClean="0"/>
              <a:t>программы </a:t>
            </a:r>
            <a:r>
              <a:rPr lang="ru-RU" dirty="0" smtClean="0"/>
              <a:t>определяются </a:t>
            </a:r>
            <a:r>
              <a:rPr lang="ru-RU" dirty="0"/>
              <a:t>в соответствии </a:t>
            </a:r>
            <a:r>
              <a:rPr lang="ru-RU" dirty="0" smtClean="0"/>
              <a:t>с реализуемым этапом основной </a:t>
            </a:r>
            <a:r>
              <a:rPr lang="ru-RU" dirty="0"/>
              <a:t>образовательной </a:t>
            </a:r>
            <a:r>
              <a:rPr lang="ru-RU" dirty="0" smtClean="0"/>
              <a:t>программы(вариативной </a:t>
            </a:r>
            <a:r>
              <a:rPr lang="ru-RU" dirty="0"/>
              <a:t>образовательной программы) дошкольного образования (для воспитателей), образовательной областью (для музыкальных руководителей и инструкторов по физической культуре).</a:t>
            </a:r>
          </a:p>
          <a:p>
            <a:r>
              <a:rPr lang="ru-RU" dirty="0"/>
              <a:t>Результаты освоения программы конкретизируют требования ФГОС </a:t>
            </a:r>
            <a:r>
              <a:rPr lang="ru-RU" dirty="0" smtClean="0"/>
              <a:t>ДО к </a:t>
            </a:r>
            <a:r>
              <a:rPr lang="ru-RU" dirty="0"/>
              <a:t>целевым ориентирам в обязательной части и части, формируемой участниками образовательных отношений. </a:t>
            </a:r>
            <a:r>
              <a:rPr lang="ru-RU" dirty="0" smtClean="0"/>
              <a:t>Раздел может включать методики для диагностики результатов </a:t>
            </a:r>
            <a:r>
              <a:rPr lang="ru-RU" dirty="0"/>
              <a:t>освоения программы и отслеживания процесса развития воспитанников, позволяющие определять необходимость, содержание коррекции образовательной </a:t>
            </a:r>
            <a:r>
              <a:rPr lang="ru-RU" dirty="0" smtClean="0"/>
              <a:t>деятельности и ее </a:t>
            </a:r>
            <a:r>
              <a:rPr lang="ru-RU" dirty="0"/>
              <a:t>условий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200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8353425" cy="922114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Содержание (проектирование) образовательного процесса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784976" cy="53285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Содержательный </a:t>
            </a:r>
            <a:r>
              <a:rPr lang="ru-RU" dirty="0"/>
              <a:t>раздел представляет общее содержание рабочей программы, обеспечивающее полноценное развитие личности детей и должен включать (ФГОС ДО, п. 2.11.2.):</a:t>
            </a:r>
          </a:p>
          <a:p>
            <a:r>
              <a:rPr lang="ru-RU" dirty="0"/>
              <a:t>О</a:t>
            </a:r>
            <a:r>
              <a:rPr lang="ru-RU" dirty="0" smtClean="0"/>
              <a:t>писание </a:t>
            </a:r>
            <a:r>
              <a:rPr lang="ru-RU" dirty="0"/>
              <a:t>образовательной деятельности в соответствии с направлениями развития ребенка, представленными в пяти образовательных </a:t>
            </a:r>
            <a:r>
              <a:rPr lang="ru-RU" dirty="0" smtClean="0"/>
              <a:t>областях. Раздел может быть оформлен в виде </a:t>
            </a:r>
            <a:r>
              <a:rPr lang="ru-RU" u="sng" dirty="0" smtClean="0"/>
              <a:t>перспективного комплексно-тематического плана. </a:t>
            </a:r>
            <a:r>
              <a:rPr lang="ru-RU" dirty="0" smtClean="0"/>
              <a:t>Форма планирования определяется образовательной организацией самостоятельно. </a:t>
            </a:r>
            <a:endParaRPr lang="ru-RU" dirty="0"/>
          </a:p>
          <a:p>
            <a:r>
              <a:rPr lang="ru-RU" dirty="0"/>
              <a:t>О</a:t>
            </a:r>
            <a:r>
              <a:rPr lang="ru-RU" dirty="0" smtClean="0"/>
              <a:t>писание </a:t>
            </a:r>
            <a:r>
              <a:rPr lang="ru-RU" dirty="0"/>
              <a:t>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</a:t>
            </a:r>
            <a:r>
              <a:rPr lang="ru-RU" dirty="0" smtClean="0"/>
              <a:t>интересов. В этом разделе описывается авторская система профессиональной деятельности педагога(-</a:t>
            </a:r>
            <a:r>
              <a:rPr lang="ru-RU" dirty="0" err="1" smtClean="0"/>
              <a:t>ов</a:t>
            </a:r>
            <a:r>
              <a:rPr lang="ru-RU" dirty="0" smtClean="0"/>
              <a:t>), в т.ч. технологии, формы организации совместной деятельности педагогов, детей и родителей, свободной самостоятельной деятельности детей, направленные на поддержку детской инициативы и самостоятельности. </a:t>
            </a:r>
            <a:endParaRPr lang="ru-RU" dirty="0"/>
          </a:p>
          <a:p>
            <a:r>
              <a:rPr lang="ru-RU" dirty="0"/>
              <a:t>О</a:t>
            </a:r>
            <a:r>
              <a:rPr lang="ru-RU" dirty="0" smtClean="0"/>
              <a:t>писание </a:t>
            </a:r>
            <a:r>
              <a:rPr lang="ru-RU" dirty="0"/>
              <a:t>образовательной деятельности по профессиональной коррекции нарушений развития детей в случае, если эта работа предусмотрена программой</a:t>
            </a:r>
            <a:r>
              <a:rPr lang="ru-RU" dirty="0" smtClean="0"/>
              <a:t>.</a:t>
            </a:r>
            <a:r>
              <a:rPr lang="ru-RU" dirty="0"/>
              <a:t> включается в рабочие </a:t>
            </a:r>
            <a:r>
              <a:rPr lang="ru-RU" dirty="0" smtClean="0"/>
              <a:t>программы воспитателей </a:t>
            </a:r>
            <a:r>
              <a:rPr lang="ru-RU" dirty="0"/>
              <a:t>групп комбинированной и компенсирующей направленности.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Раскрывается</a:t>
            </a:r>
            <a:r>
              <a:rPr lang="ru-RU" dirty="0"/>
              <a:t>: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коррекционная работа, </a:t>
            </a:r>
            <a:r>
              <a:rPr lang="ru-RU" dirty="0" smtClean="0"/>
              <a:t>основанная на </a:t>
            </a:r>
            <a:r>
              <a:rPr lang="ru-RU" dirty="0"/>
              <a:t>рекомендациях специалистов психолого-медико-педагогического сопровождения </a:t>
            </a:r>
            <a:r>
              <a:rPr lang="ru-RU" dirty="0" smtClean="0"/>
              <a:t>воспитанников с </a:t>
            </a:r>
            <a:r>
              <a:rPr lang="ru-RU" dirty="0"/>
              <a:t>ограниченными возможностями здоровья (далее - воспитанники с ОВЗ) образовательной организации и входящая в компетенцию воспитателей группы</a:t>
            </a:r>
            <a:r>
              <a:rPr lang="ru-RU" dirty="0" smtClean="0"/>
              <a:t>;</a:t>
            </a:r>
            <a:r>
              <a:rPr lang="ru-RU" dirty="0"/>
              <a:t> работу с ребенком с ОВЗ, имеющим статус ребенка-инвалида, воспитатель планирует с учетом индивидуальной программы реабилитации, составленной специалистами Бюро медико-социальной </a:t>
            </a:r>
            <a:r>
              <a:rPr lang="ru-RU" dirty="0" smtClean="0"/>
              <a:t>экспертизы;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модель взаимодействия воспитателей </a:t>
            </a:r>
            <a:r>
              <a:rPr lang="ru-RU" dirty="0"/>
              <a:t>со специалистами и родителями (законными представителями) воспитанников с ОВЗ.</a:t>
            </a:r>
          </a:p>
          <a:p>
            <a:pPr lvl="0"/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0057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III</a:t>
            </a:r>
            <a:r>
              <a:rPr lang="ru-RU" sz="3600" b="1" dirty="0" smtClean="0">
                <a:solidFill>
                  <a:srgbClr val="FF0000"/>
                </a:solidFill>
              </a:rPr>
              <a:t>. Организация </a:t>
            </a:r>
            <a:r>
              <a:rPr lang="ru-RU" sz="3600" b="1" dirty="0">
                <a:solidFill>
                  <a:srgbClr val="FF0000"/>
                </a:solidFill>
              </a:rPr>
              <a:t>образовательного процесса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Организационный </a:t>
            </a:r>
            <a:r>
              <a:rPr lang="ru-RU" dirty="0"/>
              <a:t>раздел должен содержать описание материально-технического обеспечения рабочей программы, обеспеченности методическими материалами и средствами обучения и воспитания, включать распорядок и /или режим дня, а также особенности традиционных событий, праздников, мероприятий; особенности организации развивающей предметно-пространственной среды (ФГОС ДО, п. 2.11.3.).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2754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ru-RU" sz="3600" b="1" i="1" dirty="0"/>
              <a:t>Материально-техническое обеспечение программы</a:t>
            </a:r>
            <a:r>
              <a:rPr lang="ru-RU" sz="3600" b="1" i="1" dirty="0" smtClean="0"/>
              <a:t>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620000" cy="4267944"/>
          </a:xfrm>
        </p:spPr>
        <p:txBody>
          <a:bodyPr/>
          <a:lstStyle/>
          <a:p>
            <a:pPr lvl="0"/>
            <a:r>
              <a:rPr lang="ru-RU" dirty="0" smtClean="0"/>
              <a:t>технические </a:t>
            </a:r>
            <a:r>
              <a:rPr lang="ru-RU" dirty="0"/>
              <a:t>средства (звуковые, визуальные, экранные, аудио-визуальные (теле-, видеоаппаратура и др.);</a:t>
            </a:r>
          </a:p>
          <a:p>
            <a:pPr lvl="0"/>
            <a:r>
              <a:rPr lang="ru-RU" dirty="0"/>
              <a:t>оборудование.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28628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1334</Words>
  <Application>Microsoft Office PowerPoint</Application>
  <PresentationFormat>Экран (4:3)</PresentationFormat>
  <Paragraphs>97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Рабочие программы педагогов образовательных организаций, реализующих образовательные программы дошкольного образования </vt:lpstr>
      <vt:lpstr>Рабочая программа педагогов образовательных организаций разрабатывается в соответствии с:</vt:lpstr>
      <vt:lpstr>Положение о рабочей программе</vt:lpstr>
      <vt:lpstr>Рекомендуемая структура рабочей программы</vt:lpstr>
      <vt:lpstr>Пояснительная записка</vt:lpstr>
      <vt:lpstr>Пояснительная записка</vt:lpstr>
      <vt:lpstr>Содержание (проектирование) образовательного процесса</vt:lpstr>
      <vt:lpstr>III. Организация образовательного процесса</vt:lpstr>
      <vt:lpstr>Материально-техническое обеспечение программы:</vt:lpstr>
      <vt:lpstr>Обеспеченность методическими материалами и средствами обучения и воспитания:</vt:lpstr>
      <vt:lpstr>Организация режима пребывания детей в группе:</vt:lpstr>
      <vt:lpstr>Особенности традиционных событий, праздников, мероприятий: </vt:lpstr>
      <vt:lpstr>Титульный лист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рабочих программ педагогов образовательных организаций, реализующих образовательные программы дошкольного образования</dc:title>
  <dc:creator>колобок</dc:creator>
  <cp:lastModifiedBy>Admin</cp:lastModifiedBy>
  <cp:revision>14</cp:revision>
  <cp:lastPrinted>2015-10-28T04:23:08Z</cp:lastPrinted>
  <dcterms:created xsi:type="dcterms:W3CDTF">2015-10-27T12:06:05Z</dcterms:created>
  <dcterms:modified xsi:type="dcterms:W3CDTF">2015-11-09T05:52:52Z</dcterms:modified>
</cp:coreProperties>
</file>