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0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5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5697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19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8813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97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516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15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19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8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4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17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04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0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5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38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6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189" y="6023360"/>
            <a:ext cx="8010658" cy="8346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091" y="5956772"/>
            <a:ext cx="6280046" cy="9012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08213" cy="25361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8213" y="95939"/>
            <a:ext cx="8173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комбинированного вида № 432»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25769" y="2160104"/>
            <a:ext cx="805433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Родительское собрание 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  <a:p>
            <a:pPr indent="180340"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«Учимся общаться без конфликтов»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  <a:p>
            <a:pPr indent="180340" algn="ctr"/>
            <a:r>
              <a:rPr lang="ru-RU" sz="1600" dirty="0">
                <a:latin typeface="Times New Roman" panose="02020603050405020304" pitchFamily="18" charset="0"/>
              </a:rPr>
              <a:t> </a:t>
            </a:r>
            <a:endParaRPr lang="ru-RU" dirty="0"/>
          </a:p>
          <a:p>
            <a:pPr indent="180340" algn="ctr"/>
            <a:r>
              <a:rPr lang="ru-RU" dirty="0">
                <a:latin typeface="Times New Roman" panose="02020603050405020304" pitchFamily="18" charset="0"/>
              </a:rPr>
              <a:t>                                         Выполнила: педагог-психолог </a:t>
            </a:r>
            <a:endParaRPr lang="ru-RU" dirty="0" smtClean="0">
              <a:latin typeface="Times New Roman" panose="02020603050405020304" pitchFamily="18" charset="0"/>
            </a:endParaRPr>
          </a:p>
          <a:p>
            <a:pPr indent="180340" algn="ctr"/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</a:rPr>
              <a:t>                                                          первой      квалификационной </a:t>
            </a:r>
            <a:r>
              <a:rPr lang="ru-RU" dirty="0">
                <a:latin typeface="Times New Roman" panose="02020603050405020304" pitchFamily="18" charset="0"/>
              </a:rPr>
              <a:t>категории </a:t>
            </a:r>
            <a:endParaRPr lang="ru-RU" dirty="0"/>
          </a:p>
          <a:p>
            <a:pPr indent="180340" algn="ctr"/>
            <a:r>
              <a:rPr lang="ru-RU" dirty="0">
                <a:latin typeface="Times New Roman" panose="02020603050405020304" pitchFamily="18" charset="0"/>
              </a:rPr>
              <a:t>                                          </a:t>
            </a:r>
            <a:r>
              <a:rPr lang="ru-RU" dirty="0" err="1">
                <a:latin typeface="Times New Roman" panose="02020603050405020304" pitchFamily="18" charset="0"/>
              </a:rPr>
              <a:t>Шураева</a:t>
            </a:r>
            <a:r>
              <a:rPr lang="ru-RU" dirty="0">
                <a:latin typeface="Times New Roman" panose="02020603050405020304" pitchFamily="18" charset="0"/>
              </a:rPr>
              <a:t> Елена Владимировна</a:t>
            </a:r>
            <a:endParaRPr lang="ru-RU" dirty="0"/>
          </a:p>
          <a:p>
            <a:pPr indent="180340" algn="r"/>
            <a:r>
              <a:rPr lang="ru-RU" dirty="0">
                <a:latin typeface="Times New Roman" panose="02020603050405020304" pitchFamily="18" charset="0"/>
              </a:rPr>
              <a:t> </a:t>
            </a:r>
            <a:endParaRPr lang="ru-RU" dirty="0"/>
          </a:p>
          <a:p>
            <a:pPr indent="180340" algn="ctr"/>
            <a:r>
              <a:rPr lang="ru-RU" dirty="0">
                <a:latin typeface="Times New Roman" panose="02020603050405020304" pitchFamily="18" charset="0"/>
              </a:rPr>
              <a:t> </a:t>
            </a:r>
            <a:endParaRPr lang="ru-RU" dirty="0"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80178" y="5651512"/>
            <a:ext cx="2212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ctr"/>
            <a:r>
              <a:rPr lang="ru-RU" dirty="0">
                <a:latin typeface="Times New Roman" panose="02020603050405020304" pitchFamily="18" charset="0"/>
              </a:rPr>
              <a:t>Новосибирск-2016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97885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201" y="6052361"/>
            <a:ext cx="6279424" cy="9022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374" y="393413"/>
            <a:ext cx="856090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340" algn="ctr"/>
            <a:r>
              <a:rPr lang="ru-RU" sz="2400" dirty="0">
                <a:latin typeface="Times New Roman" panose="02020603050405020304" pitchFamily="18" charset="0"/>
              </a:rPr>
              <a:t>Для гармоничного развития дошкольника необходимо соблюдение следующих правил:</a:t>
            </a:r>
            <a:endParaRPr lang="ru-RU" sz="2400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0817" y="1803713"/>
            <a:ext cx="8534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/>
            <a:r>
              <a:rPr lang="ru-RU" sz="2000" i="1" dirty="0">
                <a:latin typeface="Times New Roman" panose="02020603050405020304" pitchFamily="18" charset="0"/>
              </a:rPr>
              <a:t>Правило 1.</a:t>
            </a:r>
            <a:r>
              <a:rPr lang="ru-RU" sz="2000" dirty="0">
                <a:latin typeface="Times New Roman" panose="02020603050405020304" pitchFamily="18" charset="0"/>
              </a:rPr>
              <a:t> Правила (ограничения, требования, запреты) обязательно должны быть в жизни каждого ребенка. Они необходимы для того, чтобы не идти на поводу у собственного ребенка</a:t>
            </a:r>
            <a:r>
              <a:rPr lang="ru-RU" sz="2000" dirty="0" smtClean="0">
                <a:latin typeface="Times New Roman" panose="02020603050405020304" pitchFamily="18" charset="0"/>
              </a:rPr>
              <a:t>.</a:t>
            </a:r>
          </a:p>
          <a:p>
            <a:pPr marL="180340" algn="just"/>
            <a:endParaRPr lang="ru-RU" sz="2000" dirty="0" smtClean="0">
              <a:latin typeface="Times New Roman" panose="02020603050405020304" pitchFamily="18" charset="0"/>
            </a:endParaRPr>
          </a:p>
          <a:p>
            <a:pPr marL="180340" algn="just"/>
            <a:r>
              <a:rPr lang="ru-RU" sz="2000" dirty="0">
                <a:latin typeface="Times New Roman" panose="02020603050405020304" pitchFamily="18" charset="0"/>
              </a:rPr>
              <a:t>Правило 2. Правил (ограничений, требований, запретов) не должно быть слишком много, и они должны быть гибкими. Данное правило предостерегает от другой крайности – воспитание в духе «закручивания гаек». Оба правила, взятые вместе, предполагают особое чувство меры, особую мудрость родителей в решении вопросов о «можно», «следует» и «нельзя». </a:t>
            </a:r>
          </a:p>
          <a:p>
            <a:pPr marL="180340" algn="just"/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7162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462" y="5955714"/>
            <a:ext cx="6279424" cy="9022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7322" y="304154"/>
            <a:ext cx="88789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/>
            <a:r>
              <a:rPr lang="ru-RU" sz="2400" dirty="0">
                <a:latin typeface="Times New Roman" panose="02020603050405020304" pitchFamily="18" charset="0"/>
              </a:rPr>
              <a:t>Известный психолог Ю.Б. </a:t>
            </a:r>
            <a:r>
              <a:rPr lang="ru-RU" sz="2400" dirty="0" err="1">
                <a:latin typeface="Times New Roman" panose="02020603050405020304" pitchFamily="18" charset="0"/>
              </a:rPr>
              <a:t>Гиппенрейтер</a:t>
            </a:r>
            <a:r>
              <a:rPr lang="ru-RU" sz="2400" dirty="0">
                <a:latin typeface="Times New Roman" panose="02020603050405020304" pitchFamily="18" charset="0"/>
              </a:rPr>
              <a:t> полагает, что найти золотую середину родителям поможет образ четырех цветовых зон поведения ребенка: </a:t>
            </a:r>
            <a:r>
              <a:rPr lang="ru-RU" sz="2400" b="1" dirty="0">
                <a:latin typeface="Times New Roman" panose="02020603050405020304" pitchFamily="18" charset="0"/>
              </a:rPr>
              <a:t>зеленой, желтой, оранжевой и красной.</a:t>
            </a:r>
            <a:endParaRPr lang="ru-RU" sz="2400" dirty="0"/>
          </a:p>
          <a:p>
            <a:pPr marL="180340" algn="just"/>
            <a:r>
              <a:rPr lang="ru-RU" sz="2400" dirty="0">
                <a:latin typeface="Times New Roman" panose="02020603050405020304" pitchFamily="18" charset="0"/>
              </a:rPr>
              <a:t>К</a:t>
            </a:r>
            <a:r>
              <a:rPr lang="ru-RU" sz="2400" b="1" dirty="0">
                <a:latin typeface="Times New Roman" panose="02020603050405020304" pitchFamily="18" charset="0"/>
              </a:rPr>
              <a:t> зеленой зоне </a:t>
            </a:r>
            <a:r>
              <a:rPr lang="ru-RU" sz="2400" dirty="0">
                <a:latin typeface="Times New Roman" panose="02020603050405020304" pitchFamily="18" charset="0"/>
              </a:rPr>
              <a:t>относится все,</a:t>
            </a:r>
            <a:r>
              <a:rPr lang="ru-RU" sz="2400" b="1" dirty="0">
                <a:latin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</a:rPr>
              <a:t>что разрешается делать ребенку по его собственному усмотрению или желанию. Например, в какие игрушки играть, с кем дружить, кого пригласить на свой день рождения….</a:t>
            </a:r>
            <a:endParaRPr lang="ru-RU" sz="2400" dirty="0"/>
          </a:p>
          <a:p>
            <a:pPr marL="180340" algn="just"/>
            <a:r>
              <a:rPr lang="ru-RU" sz="2400" b="1" dirty="0">
                <a:latin typeface="Times New Roman" panose="02020603050405020304" pitchFamily="18" charset="0"/>
              </a:rPr>
              <a:t>Психолог.</a:t>
            </a:r>
            <a:r>
              <a:rPr lang="ru-RU" sz="2400" dirty="0">
                <a:latin typeface="Times New Roman" panose="02020603050405020304" pitchFamily="18" charset="0"/>
              </a:rPr>
              <a:t> Составьте примерный список правил зеленой зоны.</a:t>
            </a:r>
            <a:endParaRPr lang="ru-RU" sz="2400" dirty="0"/>
          </a:p>
          <a:p>
            <a:pPr marL="180340" algn="just"/>
            <a:r>
              <a:rPr lang="ru-RU" sz="2400" i="1" dirty="0">
                <a:latin typeface="Times New Roman" panose="02020603050405020304" pitchFamily="18" charset="0"/>
              </a:rPr>
              <a:t>Психологический комментарий: данная зона очень важна, и ее нельзя упускать, так она учит ребенка самостоятельности и ответственности за свои поступки.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2892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1" y="485411"/>
            <a:ext cx="849464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/>
            <a:r>
              <a:rPr lang="ru-RU" sz="2000" dirty="0">
                <a:latin typeface="Times New Roman" panose="02020603050405020304" pitchFamily="18" charset="0"/>
              </a:rPr>
              <a:t>Действия ребенка, в которых ему предоставляется относительная свобода, находятся в </a:t>
            </a:r>
            <a:r>
              <a:rPr lang="ru-RU" sz="2000" b="1" dirty="0">
                <a:latin typeface="Times New Roman" panose="02020603050405020304" pitchFamily="18" charset="0"/>
              </a:rPr>
              <a:t>желтой зоне</a:t>
            </a:r>
            <a:r>
              <a:rPr lang="ru-RU" sz="2000" dirty="0">
                <a:latin typeface="Times New Roman" panose="02020603050405020304" pitchFamily="18" charset="0"/>
              </a:rPr>
              <a:t>. Ему разрешается действовать по собственному выбору, но в пределах определенных границ. Иначе говоря, он может решать сам, но при условии соблюдения некоторых правил. Например, можно гулять в своем дворе, но дальше уходить нельзя. Родитель формулирует требования в рамках желтой зоны словами: «Можно, но если.».</a:t>
            </a:r>
            <a:endParaRPr lang="ru-RU" sz="2000" dirty="0"/>
          </a:p>
          <a:p>
            <a:pPr marL="180340" algn="just"/>
            <a:r>
              <a:rPr lang="ru-RU" sz="2000" b="1" dirty="0">
                <a:latin typeface="Times New Roman" panose="02020603050405020304" pitchFamily="18" charset="0"/>
              </a:rPr>
              <a:t>Психолог</a:t>
            </a:r>
            <a:r>
              <a:rPr lang="ru-RU" sz="2000" dirty="0">
                <a:latin typeface="Times New Roman" panose="02020603050405020304" pitchFamily="18" charset="0"/>
              </a:rPr>
              <a:t>. Составьте примерный список правил желтой зоны.</a:t>
            </a:r>
            <a:endParaRPr lang="ru-RU" sz="2000" dirty="0"/>
          </a:p>
          <a:p>
            <a:pPr marL="180340" algn="just"/>
            <a:r>
              <a:rPr lang="ru-RU" sz="2000" i="1" dirty="0">
                <a:latin typeface="Times New Roman" panose="02020603050405020304" pitchFamily="18" charset="0"/>
              </a:rPr>
              <a:t>Психологический комментарий: эта зона важна, так как именно здесь ребенок приучается к внутренней дисциплине по известному нам </a:t>
            </a:r>
            <a:r>
              <a:rPr lang="ru-RU" sz="2000" i="1" dirty="0" err="1">
                <a:latin typeface="Times New Roman" panose="02020603050405020304" pitchFamily="18" charset="0"/>
              </a:rPr>
              <a:t>нам</a:t>
            </a:r>
            <a:r>
              <a:rPr lang="ru-RU" sz="2000" i="1" dirty="0">
                <a:latin typeface="Times New Roman" panose="02020603050405020304" pitchFamily="18" charset="0"/>
              </a:rPr>
              <a:t> механизму извне-внутрь. Родитель на первых порах помогает ребенку сдерживать непосредственные импульсы, быть осмотрительным и учиться контролировать себя с помощью норм и правил, которые установлены в семье. Постепенно, привыкая к этим правилам, ребенок следует им без особого напряжения.</a:t>
            </a:r>
            <a:endParaRPr lang="ru-RU" sz="2000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90" y="5955714"/>
            <a:ext cx="6279424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22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034" y="1089570"/>
            <a:ext cx="88091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/>
            <a:r>
              <a:rPr lang="ru-RU" sz="2000" dirty="0">
                <a:latin typeface="Times New Roman" panose="02020603050405020304" pitchFamily="18" charset="0"/>
              </a:rPr>
              <a:t>Но бывают обстоятельства, когда нам приходится нарушать установленные правила. Такие случаи попадают в следующую, </a:t>
            </a:r>
            <a:r>
              <a:rPr lang="ru-RU" sz="2000" b="1" dirty="0">
                <a:latin typeface="Times New Roman" panose="02020603050405020304" pitchFamily="18" charset="0"/>
              </a:rPr>
              <a:t>оранжевую зону. </a:t>
            </a:r>
            <a:r>
              <a:rPr lang="ru-RU" sz="2000" dirty="0">
                <a:latin typeface="Times New Roman" panose="02020603050405020304" pitchFamily="18" charset="0"/>
              </a:rPr>
              <a:t>Итак, в </a:t>
            </a:r>
            <a:r>
              <a:rPr lang="ru-RU" sz="2000" b="1" dirty="0">
                <a:latin typeface="Times New Roman" panose="02020603050405020304" pitchFamily="18" charset="0"/>
              </a:rPr>
              <a:t>оранжевой зоне</a:t>
            </a:r>
            <a:r>
              <a:rPr lang="ru-RU" sz="2000" dirty="0">
                <a:latin typeface="Times New Roman" panose="02020603050405020304" pitchFamily="18" charset="0"/>
              </a:rPr>
              <a:t> находятся такие действия ребенка, которые не приветствуются родителями, но ввиду особых обстоятельств в конкретной ситуации допускаются. Например, после долгого отсутствия папа приезжает в 10 часов вечера, и ребенку разрешается не ложиться спать до его появления и даже завтра не пойти в сад. Или: малыш напуган страшным сном, и мать берет его в свою кровать, пока он не успокоится. Родитель формулирует требования в рамках </a:t>
            </a:r>
            <a:r>
              <a:rPr lang="ru-RU" sz="2000" b="1" dirty="0">
                <a:latin typeface="Times New Roman" panose="02020603050405020304" pitchFamily="18" charset="0"/>
              </a:rPr>
              <a:t>оранжевой зоны</a:t>
            </a:r>
            <a:r>
              <a:rPr lang="ru-RU" sz="2000" dirty="0">
                <a:latin typeface="Times New Roman" panose="02020603050405020304" pitchFamily="18" charset="0"/>
              </a:rPr>
              <a:t> словами: «Нельзя, но если…».</a:t>
            </a:r>
            <a:endParaRPr lang="ru-RU" sz="2000" dirty="0"/>
          </a:p>
          <a:p>
            <a:pPr marL="180340" algn="just"/>
            <a:r>
              <a:rPr lang="ru-RU" sz="2000" b="1" dirty="0">
                <a:latin typeface="Times New Roman" panose="02020603050405020304" pitchFamily="18" charset="0"/>
              </a:rPr>
              <a:t>Психолог</a:t>
            </a:r>
            <a:r>
              <a:rPr lang="ru-RU" sz="2000" dirty="0">
                <a:latin typeface="Times New Roman" panose="02020603050405020304" pitchFamily="18" charset="0"/>
              </a:rPr>
              <a:t>. Составьте примерный список правил </a:t>
            </a:r>
            <a:r>
              <a:rPr lang="ru-RU" sz="2000" b="1" dirty="0">
                <a:latin typeface="Times New Roman" panose="02020603050405020304" pitchFamily="18" charset="0"/>
              </a:rPr>
              <a:t>оранжевой зоны</a:t>
            </a:r>
            <a:r>
              <a:rPr lang="ru-RU" sz="2000" dirty="0">
                <a:latin typeface="Times New Roman" panose="02020603050405020304" pitchFamily="18" charset="0"/>
              </a:rPr>
              <a:t>.</a:t>
            </a:r>
            <a:endParaRPr lang="ru-RU" sz="2000" dirty="0"/>
          </a:p>
          <a:p>
            <a:pPr marL="180340" algn="just"/>
            <a:r>
              <a:rPr lang="ru-RU" sz="2000" i="1" dirty="0">
                <a:latin typeface="Times New Roman" panose="02020603050405020304" pitchFamily="18" charset="0"/>
              </a:rPr>
              <a:t>Психологический комментарий: исключения только подтверждают правила; не стоит их бояться, если они действительно редки и оправданы. Зато дети бывают очень благодарны родителям за готовность пойти навстречу их особенной просьбе.</a:t>
            </a:r>
            <a:endParaRPr lang="ru-RU" sz="2000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47" y="5862724"/>
            <a:ext cx="6279424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2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0005" y="1450590"/>
            <a:ext cx="81909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/>
            <a:r>
              <a:rPr lang="ru-RU" sz="2000" dirty="0">
                <a:latin typeface="Times New Roman" panose="02020603050405020304" pitchFamily="18" charset="0"/>
              </a:rPr>
              <a:t>Наконец, в последней, </a:t>
            </a:r>
            <a:r>
              <a:rPr lang="ru-RU" sz="2000" b="1" dirty="0">
                <a:latin typeface="Times New Roman" panose="02020603050405020304" pitchFamily="18" charset="0"/>
              </a:rPr>
              <a:t>красной зоне</a:t>
            </a:r>
            <a:r>
              <a:rPr lang="ru-RU" sz="2000" dirty="0">
                <a:latin typeface="Times New Roman" panose="02020603050405020304" pitchFamily="18" charset="0"/>
              </a:rPr>
              <a:t>, находятся действия ребенка, неприемлемые ни при каких обстоятельствах. Это наши категорические «нельзя», из которых не делается исключений. Например, нельзя бить, щипать, кусаться, играть с огнем, ломать вещи, обижать маленьких…</a:t>
            </a:r>
            <a:endParaRPr lang="ru-RU" sz="2000" dirty="0"/>
          </a:p>
          <a:p>
            <a:pPr marL="180340" algn="just"/>
            <a:r>
              <a:rPr lang="ru-RU" sz="2000" b="1" dirty="0">
                <a:latin typeface="Times New Roman" panose="02020603050405020304" pitchFamily="18" charset="0"/>
              </a:rPr>
              <a:t>Психолог</a:t>
            </a:r>
            <a:r>
              <a:rPr lang="ru-RU" sz="2000" dirty="0">
                <a:latin typeface="Times New Roman" panose="02020603050405020304" pitchFamily="18" charset="0"/>
              </a:rPr>
              <a:t>. Составьте примерный список правил </a:t>
            </a:r>
            <a:r>
              <a:rPr lang="ru-RU" sz="2000" b="1" dirty="0">
                <a:latin typeface="Times New Roman" panose="02020603050405020304" pitchFamily="18" charset="0"/>
              </a:rPr>
              <a:t>красной зоны</a:t>
            </a:r>
            <a:r>
              <a:rPr lang="ru-RU" sz="2000" dirty="0">
                <a:latin typeface="Times New Roman" panose="02020603050405020304" pitchFamily="18" charset="0"/>
              </a:rPr>
              <a:t>.</a:t>
            </a:r>
            <a:endParaRPr lang="ru-RU" sz="2000" dirty="0"/>
          </a:p>
          <a:p>
            <a:pPr marL="180340" algn="just"/>
            <a:r>
              <a:rPr lang="ru-RU" sz="2000" i="1" dirty="0">
                <a:latin typeface="Times New Roman" panose="02020603050405020304" pitchFamily="18" charset="0"/>
              </a:rPr>
              <a:t>Психологический комментарий: список это взрослеет вместе с ребенком и формирует у него моральные нормы и понимание социальных запретов.</a:t>
            </a:r>
            <a:endParaRPr lang="ru-RU" sz="2000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699" y="5862724"/>
            <a:ext cx="6279424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17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697" y="1609292"/>
            <a:ext cx="929854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/>
            <a:r>
              <a:rPr lang="ru-RU" sz="2000" i="1" dirty="0">
                <a:latin typeface="Times New Roman" panose="02020603050405020304" pitchFamily="18" charset="0"/>
              </a:rPr>
              <a:t>Правило 3</a:t>
            </a:r>
            <a:r>
              <a:rPr lang="ru-RU" sz="2000" dirty="0">
                <a:latin typeface="Times New Roman" panose="02020603050405020304" pitchFamily="18" charset="0"/>
              </a:rPr>
              <a:t>. Родительские требования не должны вступать в явное противоречие с важнейшими потребностями ребенка.</a:t>
            </a:r>
            <a:endParaRPr lang="ru-RU" sz="2000" dirty="0"/>
          </a:p>
          <a:p>
            <a:pPr marL="180340" algn="just"/>
            <a:r>
              <a:rPr lang="ru-RU" sz="2000" dirty="0">
                <a:latin typeface="Times New Roman" panose="02020603050405020304" pitchFamily="18" charset="0"/>
              </a:rPr>
              <a:t>Например, родителям часто досаждает чрезмерная активность детей: почему им надо так много бегать, прыгать, шумно играть. Ответ прост: все это и многое другое – проявление естественных и очень важных для развития ребенка потребностей в движении, познании, упражнении. Запрещать подобные действия все равно что пытаться перегородить полноводную реку. Лучше позаботиться о том, чтобы направить ее течение в удобное и безопасное русло. Например, исследовать лужи можно, но только в высоких сапогах, играть в мяч можно, но не в помещении и подальше от окон.</a:t>
            </a:r>
            <a:endParaRPr lang="ru-RU" sz="2000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18" y="5955714"/>
            <a:ext cx="6279424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30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643" y="5955714"/>
            <a:ext cx="6279424" cy="9022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6776" y="1457791"/>
            <a:ext cx="77316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/>
            <a:r>
              <a:rPr lang="ru-RU" sz="2000" i="1" dirty="0">
                <a:latin typeface="Times New Roman" panose="02020603050405020304" pitchFamily="18" charset="0"/>
              </a:rPr>
              <a:t>Правило 4.</a:t>
            </a:r>
            <a:r>
              <a:rPr lang="ru-RU" sz="2000" dirty="0">
                <a:latin typeface="Times New Roman" panose="02020603050405020304" pitchFamily="18" charset="0"/>
              </a:rPr>
              <a:t> Правила (ограничения, требования, запреты) должны быть согласованы взрослыми между собой</a:t>
            </a:r>
            <a:r>
              <a:rPr lang="ru-RU" sz="2000" dirty="0" smtClean="0">
                <a:latin typeface="Times New Roman" panose="02020603050405020304" pitchFamily="18" charset="0"/>
              </a:rPr>
              <a:t>.</a:t>
            </a:r>
          </a:p>
          <a:p>
            <a:pPr marL="180340" algn="just"/>
            <a:r>
              <a:rPr lang="ru-RU" sz="2000" dirty="0" smtClean="0">
                <a:latin typeface="Times New Roman" panose="02020603050405020304" pitchFamily="18" charset="0"/>
              </a:rPr>
              <a:t>Даже </a:t>
            </a:r>
            <a:r>
              <a:rPr lang="ru-RU" sz="2000" dirty="0">
                <a:latin typeface="Times New Roman" panose="02020603050405020304" pitchFamily="18" charset="0"/>
              </a:rPr>
              <a:t>если один родитель не согласен с требованием другого, лучше в эту минуту промолчать, а потом без ребенка, обсудить разногласия и попытаться прийти к общему мнению</a:t>
            </a:r>
            <a:r>
              <a:rPr lang="ru-RU" sz="2000" dirty="0" smtClean="0">
                <a:latin typeface="Times New Roman" panose="02020603050405020304" pitchFamily="18" charset="0"/>
              </a:rPr>
              <a:t>.</a:t>
            </a:r>
          </a:p>
          <a:p>
            <a:pPr marL="180340" algn="just"/>
            <a:endParaRPr lang="ru-RU" sz="2000" dirty="0" smtClean="0"/>
          </a:p>
          <a:p>
            <a:pPr marL="180340" algn="just"/>
            <a:r>
              <a:rPr lang="ru-RU" sz="2000" i="1" dirty="0" smtClean="0">
                <a:latin typeface="Times New Roman" panose="02020603050405020304" pitchFamily="18" charset="0"/>
              </a:rPr>
              <a:t>Правило </a:t>
            </a:r>
            <a:r>
              <a:rPr lang="ru-RU" sz="2000" i="1" dirty="0">
                <a:latin typeface="Times New Roman" panose="02020603050405020304" pitchFamily="18" charset="0"/>
              </a:rPr>
              <a:t>5.</a:t>
            </a:r>
            <a:r>
              <a:rPr lang="ru-RU" sz="2000" dirty="0">
                <a:latin typeface="Times New Roman" panose="02020603050405020304" pitchFamily="18" charset="0"/>
              </a:rPr>
              <a:t> Тон, в котором сообщается требование или запрет, должен быть скорее дружественно-разъяснительным, чем повелительным.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15716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9859" y="536436"/>
            <a:ext cx="837126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/>
            <a:r>
              <a:rPr lang="ru-RU" dirty="0">
                <a:latin typeface="Times New Roman" panose="02020603050405020304" pitchFamily="18" charset="0"/>
              </a:rPr>
              <a:t>17 раз обнять, поцеловать раз 10</a:t>
            </a:r>
            <a:endParaRPr lang="ru-RU" dirty="0"/>
          </a:p>
          <a:p>
            <a:pPr marL="180340" algn="ctr"/>
            <a:r>
              <a:rPr lang="ru-RU" dirty="0">
                <a:latin typeface="Times New Roman" panose="02020603050405020304" pitchFamily="18" charset="0"/>
              </a:rPr>
              <a:t>Лишь так счастливей стать сумеют наши дети.</a:t>
            </a:r>
            <a:endParaRPr lang="ru-RU" dirty="0"/>
          </a:p>
          <a:p>
            <a:pPr marL="180340" algn="ctr"/>
            <a:r>
              <a:rPr lang="ru-RU" dirty="0">
                <a:latin typeface="Times New Roman" panose="02020603050405020304" pitchFamily="18" charset="0"/>
              </a:rPr>
              <a:t>Целуйте их всегда, ласкайте, </a:t>
            </a:r>
            <a:r>
              <a:rPr lang="ru-RU" dirty="0" smtClean="0">
                <a:latin typeface="Times New Roman" panose="02020603050405020304" pitchFamily="18" charset="0"/>
              </a:rPr>
              <a:t>купайте…</a:t>
            </a:r>
            <a:endParaRPr lang="ru-RU" dirty="0"/>
          </a:p>
          <a:p>
            <a:pPr marL="180340" algn="ctr"/>
            <a:r>
              <a:rPr lang="ru-RU" dirty="0" smtClean="0">
                <a:latin typeface="Times New Roman" panose="02020603050405020304" pitchFamily="18" charset="0"/>
              </a:rPr>
              <a:t>Хоть </a:t>
            </a:r>
            <a:r>
              <a:rPr lang="ru-RU" dirty="0">
                <a:latin typeface="Times New Roman" panose="02020603050405020304" pitchFamily="18" charset="0"/>
              </a:rPr>
              <a:t>в доме </a:t>
            </a:r>
            <a:r>
              <a:rPr lang="ru-RU" dirty="0" smtClean="0">
                <a:latin typeface="Times New Roman" panose="02020603050405020304" pitchFamily="18" charset="0"/>
              </a:rPr>
              <a:t> - нищета</a:t>
            </a:r>
            <a:r>
              <a:rPr lang="ru-RU" dirty="0">
                <a:latin typeface="Times New Roman" panose="02020603050405020304" pitchFamily="18" charset="0"/>
              </a:rPr>
              <a:t>, игрушки </a:t>
            </a:r>
            <a:r>
              <a:rPr lang="ru-RU" dirty="0" smtClean="0">
                <a:latin typeface="Times New Roman" panose="02020603050405020304" pitchFamily="18" charset="0"/>
              </a:rPr>
              <a:t>покупайте!</a:t>
            </a:r>
            <a:endParaRPr lang="ru-RU" dirty="0"/>
          </a:p>
          <a:p>
            <a:pPr marL="180340" algn="ctr"/>
            <a:r>
              <a:rPr lang="ru-RU" dirty="0">
                <a:latin typeface="Times New Roman" panose="02020603050405020304" pitchFamily="18" charset="0"/>
              </a:rPr>
              <a:t>Пусть он растет не </a:t>
            </a:r>
            <a:r>
              <a:rPr lang="ru-RU" dirty="0" smtClean="0">
                <a:latin typeface="Times New Roman" panose="02020603050405020304" pitchFamily="18" charset="0"/>
              </a:rPr>
              <a:t>так -  </a:t>
            </a:r>
            <a:r>
              <a:rPr lang="ru-RU" dirty="0">
                <a:latin typeface="Times New Roman" panose="02020603050405020304" pitchFamily="18" charset="0"/>
              </a:rPr>
              <a:t>о будущем </a:t>
            </a:r>
            <a:r>
              <a:rPr lang="ru-RU" dirty="0" smtClean="0">
                <a:latin typeface="Times New Roman" panose="02020603050405020304" pitchFamily="18" charset="0"/>
              </a:rPr>
              <a:t>мечтайте!</a:t>
            </a:r>
            <a:endParaRPr lang="ru-RU" dirty="0"/>
          </a:p>
          <a:p>
            <a:pPr marL="180340" algn="ctr"/>
            <a:r>
              <a:rPr lang="ru-RU" dirty="0" smtClean="0">
                <a:latin typeface="Times New Roman" panose="02020603050405020304" pitchFamily="18" charset="0"/>
              </a:rPr>
              <a:t>Любви, </a:t>
            </a:r>
            <a:r>
              <a:rPr lang="ru-RU" dirty="0">
                <a:latin typeface="Times New Roman" panose="02020603050405020304" pitchFamily="18" charset="0"/>
              </a:rPr>
              <a:t>хоть на </a:t>
            </a:r>
            <a:r>
              <a:rPr lang="ru-RU" dirty="0" smtClean="0">
                <a:latin typeface="Times New Roman" panose="02020603050405020304" pitchFamily="18" charset="0"/>
              </a:rPr>
              <a:t>пятак, </a:t>
            </a:r>
            <a:r>
              <a:rPr lang="ru-RU" dirty="0">
                <a:latin typeface="Times New Roman" panose="02020603050405020304" pitchFamily="18" charset="0"/>
              </a:rPr>
              <a:t>ребенку </a:t>
            </a:r>
            <a:r>
              <a:rPr lang="ru-RU" dirty="0" smtClean="0">
                <a:latin typeface="Times New Roman" panose="02020603050405020304" pitchFamily="18" charset="0"/>
              </a:rPr>
              <a:t>отпускайте!</a:t>
            </a:r>
            <a:endParaRPr lang="ru-RU" dirty="0"/>
          </a:p>
          <a:p>
            <a:pPr marL="180340" algn="ctr"/>
            <a:r>
              <a:rPr lang="ru-RU" dirty="0">
                <a:latin typeface="Times New Roman" panose="02020603050405020304" pitchFamily="18" charset="0"/>
              </a:rPr>
              <a:t>Досаде </a:t>
            </a:r>
            <a:r>
              <a:rPr lang="ru-RU" dirty="0" smtClean="0">
                <a:latin typeface="Times New Roman" panose="02020603050405020304" pitchFamily="18" charset="0"/>
              </a:rPr>
              <a:t>вопреки - </a:t>
            </a:r>
            <a:r>
              <a:rPr lang="ru-RU" dirty="0">
                <a:latin typeface="Times New Roman" panose="02020603050405020304" pitchFamily="18" charset="0"/>
              </a:rPr>
              <a:t>ребенка обнимайте,</a:t>
            </a:r>
            <a:endParaRPr lang="ru-RU" dirty="0"/>
          </a:p>
          <a:p>
            <a:pPr marL="180340" algn="ctr"/>
            <a:r>
              <a:rPr lang="ru-RU" dirty="0">
                <a:latin typeface="Times New Roman" panose="02020603050405020304" pitchFamily="18" charset="0"/>
              </a:rPr>
              <a:t>И в </a:t>
            </a:r>
            <a:r>
              <a:rPr lang="ru-RU" dirty="0" smtClean="0">
                <a:latin typeface="Times New Roman" panose="02020603050405020304" pitchFamily="18" charset="0"/>
              </a:rPr>
              <a:t>нежность, </a:t>
            </a:r>
            <a:r>
              <a:rPr lang="ru-RU" dirty="0">
                <a:latin typeface="Times New Roman" panose="02020603050405020304" pitchFamily="18" charset="0"/>
              </a:rPr>
              <a:t>как в </a:t>
            </a:r>
            <a:r>
              <a:rPr lang="ru-RU" dirty="0" smtClean="0">
                <a:latin typeface="Times New Roman" panose="02020603050405020304" pitchFamily="18" charset="0"/>
              </a:rPr>
              <a:t>силки, </a:t>
            </a:r>
            <a:r>
              <a:rPr lang="ru-RU" dirty="0">
                <a:latin typeface="Times New Roman" panose="02020603050405020304" pitchFamily="18" charset="0"/>
              </a:rPr>
              <a:t>его вы </a:t>
            </a:r>
            <a:r>
              <a:rPr lang="ru-RU" dirty="0" smtClean="0">
                <a:latin typeface="Times New Roman" panose="02020603050405020304" pitchFamily="18" charset="0"/>
              </a:rPr>
              <a:t>заключайте!</a:t>
            </a:r>
            <a:endParaRPr lang="ru-RU" dirty="0"/>
          </a:p>
          <a:p>
            <a:pPr marL="180340" algn="ctr"/>
            <a:r>
              <a:rPr lang="ru-RU" dirty="0" smtClean="0">
                <a:latin typeface="Times New Roman" panose="02020603050405020304" pitchFamily="18" charset="0"/>
              </a:rPr>
              <a:t>Иначе - </a:t>
            </a:r>
            <a:r>
              <a:rPr lang="ru-RU" dirty="0">
                <a:latin typeface="Times New Roman" panose="02020603050405020304" pitchFamily="18" charset="0"/>
              </a:rPr>
              <a:t>дьявол </a:t>
            </a:r>
            <a:r>
              <a:rPr lang="ru-RU" dirty="0" smtClean="0">
                <a:latin typeface="Times New Roman" panose="02020603050405020304" pitchFamily="18" charset="0"/>
              </a:rPr>
              <a:t>злой, </a:t>
            </a:r>
            <a:r>
              <a:rPr lang="ru-RU" dirty="0">
                <a:latin typeface="Times New Roman" panose="02020603050405020304" pitchFamily="18" charset="0"/>
              </a:rPr>
              <a:t>его уловит в </a:t>
            </a:r>
            <a:r>
              <a:rPr lang="ru-RU" dirty="0" smtClean="0">
                <a:latin typeface="Times New Roman" panose="02020603050405020304" pitchFamily="18" charset="0"/>
              </a:rPr>
              <a:t>сети…</a:t>
            </a:r>
            <a:endParaRPr lang="ru-RU" dirty="0"/>
          </a:p>
          <a:p>
            <a:pPr marL="180340" algn="ctr"/>
            <a:r>
              <a:rPr lang="ru-RU" dirty="0">
                <a:latin typeface="Times New Roman" panose="02020603050405020304" pitchFamily="18" charset="0"/>
              </a:rPr>
              <a:t>Любовь, добро, покой – о них мечтают дети.</a:t>
            </a:r>
            <a:endParaRPr lang="ru-RU" dirty="0"/>
          </a:p>
          <a:p>
            <a:pPr marL="180340" algn="ctr"/>
            <a:r>
              <a:rPr lang="ru-RU" dirty="0">
                <a:latin typeface="Times New Roman" panose="02020603050405020304" pitchFamily="18" charset="0"/>
              </a:rPr>
              <a:t>А нам все недосуг, и гонит нас </a:t>
            </a:r>
            <a:r>
              <a:rPr lang="ru-RU" dirty="0" smtClean="0">
                <a:latin typeface="Times New Roman" panose="02020603050405020304" pitchFamily="18" charset="0"/>
              </a:rPr>
              <a:t>работа:</a:t>
            </a:r>
            <a:endParaRPr lang="ru-RU" dirty="0"/>
          </a:p>
          <a:p>
            <a:pPr marL="180340" algn="ctr"/>
            <a:r>
              <a:rPr lang="ru-RU" dirty="0">
                <a:latin typeface="Times New Roman" panose="02020603050405020304" pitchFamily="18" charset="0"/>
              </a:rPr>
              <a:t>Чтоб все как у подруг- наряды и работа.</a:t>
            </a:r>
            <a:endParaRPr lang="ru-RU" dirty="0"/>
          </a:p>
          <a:p>
            <a:pPr marL="180340" algn="ctr"/>
            <a:r>
              <a:rPr lang="ru-RU" dirty="0">
                <a:latin typeface="Times New Roman" panose="02020603050405020304" pitchFamily="18" charset="0"/>
              </a:rPr>
              <a:t>Чтоб </a:t>
            </a:r>
            <a:r>
              <a:rPr lang="ru-RU" dirty="0" smtClean="0">
                <a:latin typeface="Times New Roman" panose="02020603050405020304" pitchFamily="18" charset="0"/>
              </a:rPr>
              <a:t>все, как </a:t>
            </a:r>
            <a:r>
              <a:rPr lang="ru-RU" dirty="0">
                <a:latin typeface="Times New Roman" panose="02020603050405020304" pitchFamily="18" charset="0"/>
              </a:rPr>
              <a:t>у друзей-и интерьер, и </a:t>
            </a:r>
            <a:r>
              <a:rPr lang="ru-RU" dirty="0" smtClean="0">
                <a:latin typeface="Times New Roman" panose="02020603050405020304" pitchFamily="18" charset="0"/>
              </a:rPr>
              <a:t>дача…</a:t>
            </a:r>
            <a:endParaRPr lang="ru-RU" dirty="0"/>
          </a:p>
          <a:p>
            <a:pPr marL="180340" algn="ctr"/>
            <a:r>
              <a:rPr lang="ru-RU" dirty="0">
                <a:latin typeface="Times New Roman" panose="02020603050405020304" pitchFamily="18" charset="0"/>
              </a:rPr>
              <a:t>Не видим слез детей, когда ночами плачут.</a:t>
            </a:r>
            <a:endParaRPr lang="ru-RU" dirty="0"/>
          </a:p>
          <a:p>
            <a:pPr marL="180340" algn="ctr"/>
            <a:r>
              <a:rPr lang="ru-RU" dirty="0">
                <a:latin typeface="Times New Roman" panose="02020603050405020304" pitchFamily="18" charset="0"/>
              </a:rPr>
              <a:t>Пока мы свой карман </a:t>
            </a:r>
            <a:r>
              <a:rPr lang="ru-RU" dirty="0" smtClean="0">
                <a:latin typeface="Times New Roman" panose="02020603050405020304" pitchFamily="18" charset="0"/>
              </a:rPr>
              <a:t>- для </a:t>
            </a:r>
            <a:r>
              <a:rPr lang="ru-RU" dirty="0">
                <a:latin typeface="Times New Roman" panose="02020603050405020304" pitchFamily="18" charset="0"/>
              </a:rPr>
              <a:t>них же набиваем,</a:t>
            </a:r>
            <a:endParaRPr lang="ru-RU" dirty="0"/>
          </a:p>
          <a:p>
            <a:pPr marL="180340" algn="ctr"/>
            <a:r>
              <a:rPr lang="ru-RU" dirty="0">
                <a:latin typeface="Times New Roman" panose="02020603050405020304" pitchFamily="18" charset="0"/>
              </a:rPr>
              <a:t>Их гладит наркоман, а мы о том не знаем.</a:t>
            </a:r>
            <a:endParaRPr lang="ru-RU" dirty="0"/>
          </a:p>
          <a:p>
            <a:pPr marL="180340" algn="ctr"/>
            <a:r>
              <a:rPr lang="ru-RU" dirty="0">
                <a:latin typeface="Times New Roman" panose="02020603050405020304" pitchFamily="18" charset="0"/>
              </a:rPr>
              <a:t>Целует их </a:t>
            </a:r>
            <a:r>
              <a:rPr lang="ru-RU" dirty="0" smtClean="0">
                <a:latin typeface="Times New Roman" panose="02020603050405020304" pitchFamily="18" charset="0"/>
              </a:rPr>
              <a:t>маньяк: </a:t>
            </a:r>
            <a:r>
              <a:rPr lang="ru-RU" dirty="0">
                <a:latin typeface="Times New Roman" panose="02020603050405020304" pitchFamily="18" charset="0"/>
              </a:rPr>
              <a:t>любви им не </a:t>
            </a:r>
            <a:r>
              <a:rPr lang="ru-RU" dirty="0" smtClean="0">
                <a:latin typeface="Times New Roman" panose="02020603050405020304" pitchFamily="18" charset="0"/>
              </a:rPr>
              <a:t>хватает...</a:t>
            </a:r>
            <a:endParaRPr lang="ru-RU" dirty="0"/>
          </a:p>
          <a:p>
            <a:pPr marL="180340" algn="ctr"/>
            <a:r>
              <a:rPr lang="ru-RU" dirty="0">
                <a:latin typeface="Times New Roman" panose="02020603050405020304" pitchFamily="18" charset="0"/>
              </a:rPr>
              <a:t>Они не просто так, как </a:t>
            </a:r>
            <a:r>
              <a:rPr lang="ru-RU" dirty="0" smtClean="0">
                <a:latin typeface="Times New Roman" panose="02020603050405020304" pitchFamily="18" charset="0"/>
              </a:rPr>
              <a:t>птицы, </a:t>
            </a:r>
            <a:r>
              <a:rPr lang="ru-RU" dirty="0">
                <a:latin typeface="Times New Roman" panose="02020603050405020304" pitchFamily="18" charset="0"/>
              </a:rPr>
              <a:t>улетают,</a:t>
            </a:r>
            <a:endParaRPr lang="ru-RU" dirty="0"/>
          </a:p>
          <a:p>
            <a:pPr marL="180340" algn="ctr"/>
            <a:r>
              <a:rPr lang="ru-RU" dirty="0">
                <a:latin typeface="Times New Roman" panose="02020603050405020304" pitchFamily="18" charset="0"/>
              </a:rPr>
              <a:t>И нам их не догнать, они парят в </a:t>
            </a:r>
            <a:r>
              <a:rPr lang="ru-RU" dirty="0" smtClean="0">
                <a:latin typeface="Times New Roman" panose="02020603050405020304" pitchFamily="18" charset="0"/>
              </a:rPr>
              <a:t>нирване…</a:t>
            </a:r>
            <a:endParaRPr lang="ru-RU" dirty="0"/>
          </a:p>
          <a:p>
            <a:pPr marL="180340" algn="ctr"/>
            <a:r>
              <a:rPr lang="ru-RU" dirty="0">
                <a:latin typeface="Times New Roman" panose="02020603050405020304" pitchFamily="18" charset="0"/>
              </a:rPr>
              <a:t>Ах, если б это знать </a:t>
            </a:r>
            <a:r>
              <a:rPr lang="ru-RU" dirty="0" smtClean="0">
                <a:latin typeface="Times New Roman" panose="02020603050405020304" pitchFamily="18" charset="0"/>
              </a:rPr>
              <a:t>мы все могли заранее!...</a:t>
            </a:r>
            <a:endParaRPr lang="ru-RU" dirty="0"/>
          </a:p>
          <a:p>
            <a:pPr marL="180340" algn="ctr"/>
            <a:r>
              <a:rPr lang="ru-RU" dirty="0">
                <a:latin typeface="Times New Roman" panose="02020603050405020304" pitchFamily="18" charset="0"/>
              </a:rPr>
              <a:t>17 раз обнять, поцеловать раз 10,</a:t>
            </a:r>
            <a:endParaRPr lang="ru-RU" dirty="0"/>
          </a:p>
          <a:p>
            <a:pPr marL="180340" algn="ctr"/>
            <a:r>
              <a:rPr lang="ru-RU" dirty="0">
                <a:latin typeface="Times New Roman" panose="02020603050405020304" pitchFamily="18" charset="0"/>
              </a:rPr>
              <a:t>Лишь так счастливей стать сумеют наши дети!</a:t>
            </a:r>
            <a:endParaRPr lang="ru-RU" dirty="0"/>
          </a:p>
          <a:p>
            <a:pPr marL="180340" algn="just"/>
            <a:r>
              <a:rPr lang="ru-RU" dirty="0">
                <a:latin typeface="Times New Roman" panose="02020603050405020304" pitchFamily="18" charset="0"/>
              </a:rPr>
              <a:t> </a:t>
            </a:r>
            <a:endParaRPr lang="ru-RU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9718" cy="32197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41620" y="177201"/>
            <a:ext cx="439966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180340" algn="just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«17 раз обнять, поцеловать раз 10»</a:t>
            </a:r>
            <a:endParaRPr lang="ru-RU" sz="2000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187372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</TotalTime>
  <Words>996</Words>
  <Application>Microsoft Office PowerPoint</Application>
  <PresentationFormat>Широкоэкранный</PresentationFormat>
  <Paragraphs>58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4</cp:revision>
  <dcterms:created xsi:type="dcterms:W3CDTF">2016-03-14T07:09:31Z</dcterms:created>
  <dcterms:modified xsi:type="dcterms:W3CDTF">2016-03-14T08:02:06Z</dcterms:modified>
</cp:coreProperties>
</file>